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19"/>
  </p:notesMasterIdLst>
  <p:sldIdLst>
    <p:sldId id="470" r:id="rId11"/>
    <p:sldId id="473" r:id="rId12"/>
    <p:sldId id="471" r:id="rId13"/>
    <p:sldId id="475" r:id="rId14"/>
    <p:sldId id="472" r:id="rId15"/>
    <p:sldId id="474" r:id="rId16"/>
    <p:sldId id="353" r:id="rId17"/>
    <p:sldId id="297" r:id="rId18"/>
  </p:sldIdLst>
  <p:sldSz cx="12190413" cy="6859588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等线 Light" panose="02010600030101010101" pitchFamily="2" charset="-122"/>
      <p:regular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P001 4H" panose="020B0603050302020204" pitchFamily="34" charset="0"/>
      <p:regular r:id="rId28"/>
      <p:bold r:id="rId29"/>
    </p:embeddedFont>
    <p:embeddedFont>
      <p:font typeface="Impact" panose="020B0806030902050204" pitchFamily="34" charset="0"/>
      <p:regular r:id="rId30"/>
    </p:embeddedFont>
    <p:embeddedFont>
      <p:font typeface="UTM Cooper Black" panose="02040603050506020204" pitchFamily="18" charset="0"/>
      <p:regular r:id="rId31"/>
      <p:italic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9C"/>
    <a:srgbClr val="FF9C98"/>
    <a:srgbClr val="97B47A"/>
    <a:srgbClr val="F1780B"/>
    <a:srgbClr val="CEA757"/>
    <a:srgbClr val="8AAA6A"/>
    <a:srgbClr val="7B9D59"/>
    <a:srgbClr val="66824A"/>
    <a:srgbClr val="00D1CC"/>
    <a:srgbClr val="E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7778" autoAdjust="0"/>
  </p:normalViewPr>
  <p:slideViewPr>
    <p:cSldViewPr snapToGrid="0" showGuides="1">
      <p:cViewPr varScale="1">
        <p:scale>
          <a:sx n="78" d="100"/>
          <a:sy n="78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8-26T12:37: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15646 6400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03-Sep-21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anose="020B0906030804020204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6DB651FA-0DEB-43A5-A0C5-ED07A2E1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7"/>
            <a:ext cx="12190413" cy="68571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24600" y="1311110"/>
            <a:ext cx="1877285" cy="8461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26826" y="924623"/>
            <a:ext cx="1252212" cy="1619122"/>
          </a:xfrm>
          <a:prstGeom prst="rect">
            <a:avLst/>
          </a:prstGeom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466590" y="1222865"/>
            <a:ext cx="325501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CHÍNH TẢ</a:t>
            </a:r>
            <a:endParaRPr lang="en-US" altLang="zh-CN" sz="3600" i="1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C84369B7-F404-48DD-B9F9-02656C997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0" y="-556057"/>
            <a:ext cx="3173852" cy="342776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ECECCF4C-0EB4-4E1B-959B-DAEE18D07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82" y="4127246"/>
            <a:ext cx="1695088" cy="2162406"/>
          </a:xfrm>
          <a:prstGeom prst="rect">
            <a:avLst/>
          </a:prstGeom>
        </p:spPr>
      </p:pic>
      <p:pic>
        <p:nvPicPr>
          <p:cNvPr id="20" name="Content Placeholder 14" descr="tieng-viet-lop-4-tap-doc-de-men-benh-vuc-ke-yeu">
            <a:extLst>
              <a:ext uri="{FF2B5EF4-FFF2-40B4-BE49-F238E27FC236}">
                <a16:creationId xmlns:a16="http://schemas.microsoft.com/office/drawing/2014/main" id="{460BED80-A5EB-439F-9743-625964383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1060" y="3762383"/>
            <a:ext cx="7209790" cy="2576830"/>
          </a:xfrm>
          <a:prstGeom prst="rect">
            <a:avLst/>
          </a:prstGeom>
        </p:spPr>
      </p:pic>
      <p:sp>
        <p:nvSpPr>
          <p:cNvPr id="21" name="文本框 7">
            <a:extLst>
              <a:ext uri="{FF2B5EF4-FFF2-40B4-BE49-F238E27FC236}">
                <a16:creationId xmlns:a16="http://schemas.microsoft.com/office/drawing/2014/main" id="{B91DA1AC-51FB-4FDC-A843-ABECDBE40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484" y="2300870"/>
            <a:ext cx="96669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4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Nghe- viết: </a:t>
            </a:r>
            <a:r>
              <a:rPr lang="en-US" altLang="zh-CN" sz="4000" b="1" dirty="0" err="1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DẾ MÈN BÊNH VỰC KẺ YẾU</a:t>
            </a:r>
          </a:p>
          <a:p>
            <a:pPr algn="ctr" defTabSz="685800"/>
            <a:r>
              <a:rPr lang="en-US" altLang="zh-CN" sz="4000" b="1" dirty="0" err="1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Phân biệt l/n, an/ang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670BD62-002F-4519-B362-32BF76D4A9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3404" y1="82092" x2="31383" y2="78014"/>
                        <a14:foregroundMark x1="31383" y1="78014" x2="31915" y2="78191"/>
                        <a14:foregroundMark x1="69149" y1="75532" x2="75177" y2="80674"/>
                        <a14:foregroundMark x1="75177" y1="80674" x2="68085" y2="82801"/>
                        <a14:foregroundMark x1="68085" y1="82801" x2="67376" y2="82801"/>
                        <a14:foregroundMark x1="76596" y1="81738" x2="76596" y2="81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088" y="3329241"/>
            <a:ext cx="3817237" cy="3817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0800"/>
            <a:ext cx="12190413" cy="1092199"/>
            <a:chOff x="0" y="-50800"/>
            <a:chExt cx="12190413" cy="1092199"/>
          </a:xfrm>
        </p:grpSpPr>
        <p:sp>
          <p:nvSpPr>
            <p:cNvPr id="2" name="矩形 1"/>
            <p:cNvSpPr/>
            <p:nvPr/>
          </p:nvSpPr>
          <p:spPr>
            <a:xfrm>
              <a:off x="0" y="995680"/>
              <a:ext cx="12190413" cy="4571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49C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10252" y="-50800"/>
              <a:ext cx="840846" cy="1046332"/>
            </a:xfrm>
            <a:prstGeom prst="rect">
              <a:avLst/>
            </a:prstGeom>
          </p:spPr>
        </p:pic>
      </p:grpSp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2367280" y="3157855"/>
            <a:ext cx="8861425" cy="1198880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Nghe -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 đúng chính tả, trình bày đúng đoạn bài chính tả “Dế Mèn bênh vực kẻ yếu”.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366645" y="4607560"/>
            <a:ext cx="8862060" cy="645160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2. Làm đúng các bài tập phân biệt l/n, an/ang.</a:t>
            </a:r>
            <a:r>
              <a:rPr lang="en-US" altLang="zh-CN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546475" y="-23812"/>
            <a:ext cx="8032750" cy="104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34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Nghe viết: DẾ MÈN BÊNH VỰC KẺ YẾU</a:t>
            </a:r>
          </a:p>
          <a:p>
            <a:pPr algn="ctr" eaLnBrk="1" hangingPunct="1"/>
            <a:r>
              <a:rPr lang="en-US" altLang="zh-CN" sz="34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Phân biệt l/n, an/ang</a:t>
            </a:r>
          </a:p>
        </p:txBody>
      </p:sp>
      <p:sp>
        <p:nvSpPr>
          <p:cNvPr id="48" name="圆角矩形 6"/>
          <p:cNvSpPr>
            <a:spLocks noChangeArrowheads="1"/>
          </p:cNvSpPr>
          <p:nvPr/>
        </p:nvSpPr>
        <p:spPr bwMode="auto">
          <a:xfrm>
            <a:off x="88900" y="1720850"/>
            <a:ext cx="4678045" cy="89408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172720" y="1876425"/>
            <a:ext cx="45110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MỤC TIÊU TIẾT HỌC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384935" y="314325"/>
            <a:ext cx="208534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CHÍNH TẢ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46" grpId="0"/>
      <p:bldP spid="48" grpId="0" bldLvl="0" animBg="1"/>
      <p:bldP spid="4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39"/>
          <p:cNvCxnSpPr/>
          <p:nvPr/>
        </p:nvCxnSpPr>
        <p:spPr>
          <a:xfrm>
            <a:off x="8524240" y="3730625"/>
            <a:ext cx="382905" cy="0"/>
          </a:xfrm>
          <a:prstGeom prst="line">
            <a:avLst/>
          </a:prstGeom>
          <a:solidFill>
            <a:srgbClr val="FF9C9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 Box 9"/>
          <p:cNvSpPr txBox="1"/>
          <p:nvPr/>
        </p:nvSpPr>
        <p:spPr>
          <a:xfrm>
            <a:off x="320674" y="915035"/>
            <a:ext cx="11636099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hôm, qua một vùng cỏ xước xanh d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tôi chợt nghe tiếng khóc tỉ tê.</a:t>
            </a: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v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bước nữa, tôi gặp chị Nh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ngồi gục đầu bên tảng đá cuội.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Nh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đã bé nhỏ lại gầy yếu quá, người bự những phấn</a:t>
            </a:r>
            <a:r>
              <a:rPr lang="en-US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mới lột. Chị mặc áo thâm d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đôi chỗ chấm điểm v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hai cánh mỏng như cánh bướm non, lại ngắn chùn chùn. Hình như cánh yếu quá, chưa quen mở, m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dù có khỏe cũng chẳng bay được xa. Tôi đến gần, chị Nh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vẫn khóc.</a:t>
            </a:r>
          </a:p>
          <a:p>
            <a:pPr>
              <a:spcBef>
                <a:spcPct val="50000"/>
              </a:spcBef>
            </a:pPr>
            <a:endParaRPr sz="3600" dirty="0">
              <a:solidFill>
                <a:srgbClr val="0033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32450" y="2303463"/>
              <a:ext cx="1588" cy="1587"/>
            </p14:xfrm>
          </p:contentPart>
        </mc:Choice>
        <mc:Fallback xmlns="">
          <p:pic>
            <p:nvPicPr>
              <p:cNvPr id="4" name="Ink 3"/>
            </p:nvPicPr>
            <p:blipFill>
              <a:blip r:embed="rId4"/>
            </p:blipFill>
            <p:spPr>
              <a:xfrm>
                <a:off x="5632450" y="2303463"/>
                <a:ext cx="1588" cy="1587"/>
              </a:xfrm>
              <a:prstGeom prst="rect"/>
            </p:spPr>
          </p:pic>
        </mc:Fallback>
      </mc:AlternateContent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517140" y="202248"/>
            <a:ext cx="715645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DẾ MÈN BÊNH VỰC KẺ YẾU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78195" y="1468120"/>
            <a:ext cx="1470025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96490" y="2051685"/>
            <a:ext cx="833755" cy="8255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31555" y="2051685"/>
            <a:ext cx="1547495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64580" y="3408045"/>
            <a:ext cx="1547495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12530" y="4534535"/>
            <a:ext cx="2976880" cy="13335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383280" y="2217420"/>
            <a:ext cx="5424805" cy="3254375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030220" y="1086485"/>
            <a:ext cx="612965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FF0000"/>
                </a:solidFill>
                <a:latin typeface="HP001 4H" panose="020B0603050302020204" charset="0"/>
                <a:ea typeface="Microsoft YaHei" panose="020B0503020204020204" pitchFamily="34" charset="-122"/>
                <a:cs typeface="HP001 4H" panose="020B0603050302020204" charset="0"/>
                <a:sym typeface="Arial" panose="020B0604020202020204" pitchFamily="34" charset="0"/>
              </a:rPr>
              <a:t>Dế Mèn bênh vực kẻ yếu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046980" y="423545"/>
            <a:ext cx="209677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  <a:latin typeface="HP001 4H" panose="020B0603050302020204" charset="0"/>
                <a:ea typeface="Microsoft YaHei" panose="020B0503020204020204" pitchFamily="34" charset="-122"/>
                <a:cs typeface="HP001 4H" panose="020B0603050302020204" charset="0"/>
                <a:sym typeface="Arial" panose="020B0604020202020204" pitchFamily="34" charset="0"/>
              </a:rPr>
              <a:t>Chính tả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0800"/>
            <a:ext cx="12190413" cy="1092199"/>
            <a:chOff x="0" y="-50800"/>
            <a:chExt cx="12190413" cy="1092199"/>
          </a:xfrm>
        </p:grpSpPr>
        <p:sp>
          <p:nvSpPr>
            <p:cNvPr id="2" name="矩形 1"/>
            <p:cNvSpPr/>
            <p:nvPr/>
          </p:nvSpPr>
          <p:spPr>
            <a:xfrm>
              <a:off x="0" y="995680"/>
              <a:ext cx="12190413" cy="4571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49C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435572" y="-50800"/>
              <a:ext cx="840846" cy="1046332"/>
            </a:xfrm>
            <a:prstGeom prst="rect">
              <a:avLst/>
            </a:prstGeom>
          </p:spPr>
        </p:pic>
      </p:grpSp>
      <p:sp>
        <p:nvSpPr>
          <p:cNvPr id="6146" name="Text Box 7"/>
          <p:cNvSpPr txBox="1"/>
          <p:nvPr/>
        </p:nvSpPr>
        <p:spPr>
          <a:xfrm>
            <a:off x="347345" y="1374140"/>
            <a:ext cx="11494770" cy="4384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trống: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…ẫn lộn chị Chấm với bất cứ người nào khác. Chị có một thân hình … ở nang rất cân đối. Hai cánh tay béo … ẳn, chắc …ịch. Đôi …ông mày không tỉa bao giờ, mọc …òa xòa tự nhiên, …àm cho đôi mắt sắc sảo của chị dịu dàng đi.</a:t>
            </a:r>
          </a:p>
          <a:p>
            <a:pPr algn="r">
              <a:spcBef>
                <a:spcPct val="50000"/>
              </a:spcBef>
            </a:pPr>
            <a:r>
              <a:rPr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ĐÀO VŨ</a:t>
            </a: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251835" y="229553"/>
            <a:ext cx="515556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BÀI TẬP CHÍNH TẢ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3522345" y="21780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5657850" y="2725000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2096135" y="328485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4124960" y="328485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6317615" y="328485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485265" y="383603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5024755" y="3846830"/>
            <a:ext cx="299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6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0413" cy="1046332"/>
            <a:chOff x="0" y="0"/>
            <a:chExt cx="12190413" cy="1046332"/>
          </a:xfrm>
        </p:grpSpPr>
        <p:sp>
          <p:nvSpPr>
            <p:cNvPr id="2" name="矩形 1"/>
            <p:cNvSpPr/>
            <p:nvPr/>
          </p:nvSpPr>
          <p:spPr>
            <a:xfrm>
              <a:off x="0" y="995680"/>
              <a:ext cx="12190413" cy="4571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49C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36432" y="0"/>
              <a:ext cx="840846" cy="1046332"/>
            </a:xfrm>
            <a:prstGeom prst="rect">
              <a:avLst/>
            </a:prstGeom>
          </p:spPr>
        </p:pic>
      </p:grp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5077460" y="215265"/>
            <a:ext cx="221615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ĐỐ VUI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2524760" y="1261110"/>
            <a:ext cx="804227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trắng xóa núi đồi</a:t>
            </a:r>
          </a:p>
          <a:p>
            <a:pPr marL="342900" indent="-342900">
              <a:spcBef>
                <a:spcPct val="50000"/>
              </a:spcBef>
            </a:pP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l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thêm đẹp khi trời v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xuân ?</a:t>
            </a:r>
            <a:r>
              <a:rPr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28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4619625" y="2891155"/>
            <a:ext cx="31318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ban</a:t>
            </a:r>
            <a:endParaRPr sz="4000" b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Content Placeholder 26" descr="mua-hoa-ban-tay-bac-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507480" y="3571875"/>
            <a:ext cx="5009515" cy="3126105"/>
          </a:xfrm>
          <a:prstGeom prst="rect">
            <a:avLst/>
          </a:prstGeom>
        </p:spPr>
      </p:pic>
      <p:pic>
        <p:nvPicPr>
          <p:cNvPr id="29" name="Content Placeholder 28" descr="unnamed (1)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97255" y="3571240"/>
            <a:ext cx="5009515" cy="312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24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055" y="340360"/>
            <a:ext cx="2816225" cy="12693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97245" y="-9292"/>
            <a:ext cx="1252212" cy="1619122"/>
          </a:xfrm>
          <a:prstGeom prst="rect">
            <a:avLst/>
          </a:prstGeom>
        </p:spPr>
      </p:pic>
      <p:sp>
        <p:nvSpPr>
          <p:cNvPr id="23554" name="Rectangle 2"/>
          <p:cNvSpPr>
            <a:spLocks noGrp="1"/>
          </p:cNvSpPr>
          <p:nvPr/>
        </p:nvSpPr>
        <p:spPr>
          <a:xfrm>
            <a:off x="1044575" y="1600835"/>
            <a:ext cx="10621010" cy="3140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 lỗi chính tả và tự sửa lỗi dưới bài viết chính tả.</a:t>
            </a:r>
          </a:p>
          <a:p>
            <a:pPr marL="0" indent="4763" eaLnBrk="1" hangingPunct="1">
              <a:lnSpc>
                <a:spcPct val="150000"/>
              </a:lnSpc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bài: 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(nghe- viết):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năm cõng bạn đi 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”/ SGK trang 16.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60" y="18425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60" y="2713416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511084" y="297588"/>
            <a:ext cx="316801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903" y="534325"/>
            <a:ext cx="3570518" cy="16093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1150" y="3216051"/>
            <a:ext cx="1877285" cy="846149"/>
          </a:xfrm>
          <a:prstGeom prst="rect">
            <a:avLst/>
          </a:prstGeom>
        </p:spPr>
      </p:pic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3609636" y="2143665"/>
            <a:ext cx="581922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 b="1">
                <a:ln w="31750" cmpd="thickThin">
                  <a:solidFill>
                    <a:schemeClr val="bg1"/>
                  </a:solidFill>
                </a:ln>
                <a:solidFill>
                  <a:srgbClr val="00B49C"/>
                </a:solidFill>
                <a:latin typeface="UTM Cooper Black" panose="020406030505060202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Chúc các con</a:t>
            </a:r>
          </a:p>
          <a:p>
            <a:pPr algn="ctr" defTabSz="685800"/>
            <a:r>
              <a:rPr lang="en-US" altLang="zh-CN" sz="6600" b="1">
                <a:ln w="31750" cmpd="thickThin">
                  <a:solidFill>
                    <a:schemeClr val="bg1"/>
                  </a:solidFill>
                </a:ln>
                <a:solidFill>
                  <a:srgbClr val="00B49C"/>
                </a:solidFill>
                <a:latin typeface="UTM Cooper Black" panose="020406030505060202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học tốt!</a:t>
            </a:r>
            <a:endParaRPr lang="en-US" altLang="zh-CN" sz="6600" b="1" dirty="0">
              <a:ln w="31750" cmpd="thickThin">
                <a:solidFill>
                  <a:schemeClr val="bg1"/>
                </a:solidFill>
              </a:ln>
              <a:solidFill>
                <a:srgbClr val="00B49C"/>
              </a:solidFill>
              <a:latin typeface="UTM Cooper Black" panose="02040603050506020204" pitchFamily="18" charset="0"/>
              <a:ea typeface="STHupo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792" y="723133"/>
            <a:ext cx="1877285" cy="233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377</Words>
  <Application>Microsoft Office PowerPoint</Application>
  <PresentationFormat>Custom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32" baseType="lpstr">
      <vt:lpstr>Microsoft YaHei</vt:lpstr>
      <vt:lpstr>等线 Light</vt:lpstr>
      <vt:lpstr>ITC Avant Garde Std Bk</vt:lpstr>
      <vt:lpstr>UTM Cooper Black</vt:lpstr>
      <vt:lpstr>Calibri</vt:lpstr>
      <vt:lpstr>Signika</vt:lpstr>
      <vt:lpstr>Arial</vt:lpstr>
      <vt:lpstr>Times New Roman</vt:lpstr>
      <vt:lpstr>HP001 4H</vt:lpstr>
      <vt:lpstr>Wingdings</vt:lpstr>
      <vt:lpstr>Impact</vt:lpstr>
      <vt:lpstr>等线</vt:lpstr>
      <vt:lpstr>LiHei Pro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Nguyen Huu Hieu</cp:lastModifiedBy>
  <cp:revision>3561</cp:revision>
  <dcterms:created xsi:type="dcterms:W3CDTF">2015-12-01T09:06:00Z</dcterms:created>
  <dcterms:modified xsi:type="dcterms:W3CDTF">2021-09-03T01:45:11Z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3B2EAE5D1225432C8AF73F204551C5D9</vt:lpwstr>
  </property>
  <property fmtid="{D5CDD505-2E9C-101B-9397-08002B2CF9AE}" pid="3" name="KSOProductBuildVer">
    <vt:lpwstr>1033-11.2.0.10258</vt:lpwstr>
  </property>
</Properties>
</file>